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59D6"/>
    <a:srgbClr val="DF6CB9"/>
    <a:srgbClr val="FDC1EA"/>
    <a:srgbClr val="0000FF"/>
    <a:srgbClr val="348CE7"/>
    <a:srgbClr val="9081A7"/>
    <a:srgbClr val="686868"/>
    <a:srgbClr val="44D035"/>
    <a:srgbClr val="BDA7D8"/>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62"/>
    <p:restoredTop sz="94205"/>
  </p:normalViewPr>
  <p:slideViewPr>
    <p:cSldViewPr snapToGrid="0" snapToObjects="1" showGuides="1">
      <p:cViewPr varScale="1">
        <p:scale>
          <a:sx n="125" d="100"/>
          <a:sy n="125" d="100"/>
        </p:scale>
        <p:origin x="176" y="672"/>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2/9/21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 xmlns:ma14="http://schemas.microsoft.com/office/mac/drawingml/2011/main"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png"/><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emf"/><Relationship Id="rId15" Type="http://schemas.openxmlformats.org/officeDocument/2006/relationships/image" Target="../media/image45.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11.emf"/><Relationship Id="rId22"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14.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40.emf"/><Relationship Id="rId9"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3907571941"/>
              </p:ext>
            </p:extLst>
          </p:nvPr>
        </p:nvGraphicFramePr>
        <p:xfrm>
          <a:off x="457198" y="775461"/>
          <a:ext cx="7936992" cy="362966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sz="1400" b="1" dirty="0">
                          <a:solidFill>
                            <a:srgbClr val="0000FF"/>
                          </a:solidFill>
                        </a:rPr>
                        <a:t>Data Scientist</a:t>
                      </a:r>
                    </a:p>
                    <a:p>
                      <a:pPr algn="r"/>
                      <a:endParaRPr lang="en-US" sz="1400" b="1" dirty="0">
                        <a:solidFill>
                          <a:srgbClr val="0000FF"/>
                        </a:solidFill>
                      </a:endParaRPr>
                    </a:p>
                  </a:txBody>
                  <a:tcPr anchor="ctr"/>
                </a:tc>
                <a:tc>
                  <a:txBody>
                    <a:bodyPr/>
                    <a:lstStyle/>
                    <a:p>
                      <a:r>
                        <a:rPr lang="en-US" sz="14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sz="1400" b="1" dirty="0">
                          <a:solidFill>
                            <a:srgbClr val="0000FF"/>
                          </a:solidFill>
                        </a:rPr>
                        <a:t>Architect</a:t>
                      </a:r>
                    </a:p>
                  </a:txBody>
                  <a:tcPr anchor="ctr"/>
                </a:tc>
                <a:tc>
                  <a:txBody>
                    <a:bodyPr/>
                    <a:lstStyle/>
                    <a:p>
                      <a:r>
                        <a:rPr lang="en-US" sz="14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sz="1400" b="1" dirty="0">
                          <a:solidFill>
                            <a:srgbClr val="0000FF"/>
                          </a:solidFill>
                        </a:rPr>
                        <a:t>Data engineer</a:t>
                      </a:r>
                    </a:p>
                  </a:txBody>
                  <a:tcPr anchor="ctr"/>
                </a:tc>
                <a:tc>
                  <a:txBody>
                    <a:bodyPr/>
                    <a:lstStyle/>
                    <a:p>
                      <a:r>
                        <a:rPr lang="en-US" sz="14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sz="1400" b="1" dirty="0">
                          <a:solidFill>
                            <a:srgbClr val="0000FF"/>
                          </a:solidFill>
                        </a:rPr>
                        <a:t>App developer</a:t>
                      </a:r>
                    </a:p>
                  </a:txBody>
                  <a:tcPr anchor="ctr"/>
                </a:tc>
                <a:tc>
                  <a:txBody>
                    <a:bodyPr/>
                    <a:lstStyle/>
                    <a:p>
                      <a:r>
                        <a:rPr lang="en-US" sz="14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sz="1400" b="1" dirty="0">
                          <a:solidFill>
                            <a:srgbClr val="0000FF"/>
                          </a:solidFill>
                        </a:rPr>
                        <a:t>Designer</a:t>
                      </a:r>
                    </a:p>
                  </a:txBody>
                  <a:tcPr anchor="ctr"/>
                </a:tc>
                <a:tc>
                  <a:txBody>
                    <a:bodyPr/>
                    <a:lstStyle/>
                    <a:p>
                      <a:r>
                        <a:rPr lang="en-US" sz="1400" dirty="0"/>
                        <a:t>Facilitates Design Thinking approaches</a:t>
                      </a:r>
                    </a:p>
                    <a:p>
                      <a:endParaRPr lang="en-US" sz="14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262225"/>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299183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7012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Data</a:t>
            </a:r>
            <a:r>
              <a:rPr kumimoji="0" lang="en-US" sz="8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Data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538262" cy="1004384"/>
          </a:xfrm>
          <a:prstGeom prst="accentBorderCallout2">
            <a:avLst>
              <a:gd name="adj1" fmla="val 18750"/>
              <a:gd name="adj2" fmla="val -8333"/>
              <a:gd name="adj3" fmla="val 18750"/>
              <a:gd name="adj4" fmla="val -16667"/>
              <a:gd name="adj5" fmla="val 10784"/>
              <a:gd name="adj6" fmla="val -87663"/>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1214202" y="324213"/>
            <a:ext cx="1560243" cy="538213"/>
            <a:chOff x="0" y="102758"/>
            <a:chExt cx="3120483" cy="755497"/>
          </a:xfrm>
          <a:solidFill>
            <a:srgbClr val="348CE7"/>
          </a:solidFill>
          <a:effectLst>
            <a:outerShdw blurRad="50800" dist="38100" dir="5400000" algn="t" rotWithShape="0">
              <a:prstClr val="black">
                <a:alpha val="40000"/>
              </a:prstClr>
            </a:outerShdw>
          </a:effectLst>
        </p:grpSpPr>
        <p:sp>
          <p:nvSpPr>
            <p:cNvPr id="7" name="Rounded Rectangle">
              <a:extLst>
                <a:ext uri="{FF2B5EF4-FFF2-40B4-BE49-F238E27FC236}">
                  <a16:creationId xmlns:a16="http://schemas.microsoft.com/office/drawing/2014/main" id="{53B67302-AA5A-4142-90D6-1EBA15519E9E}"/>
                </a:ext>
              </a:extLst>
            </p:cNvPr>
            <p:cNvSpPr/>
            <p:nvPr/>
          </p:nvSpPr>
          <p:spPr>
            <a:xfrm>
              <a:off x="0" y="102758"/>
              <a:ext cx="3120483" cy="755497"/>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Understand b</a:t>
              </a:r>
              <a:r>
                <a:rPr sz="1000" kern="0" dirty="0">
                  <a:latin typeface="Helvetica Neue Medium"/>
                  <a:ea typeface="Helvetica Neue Medium"/>
                  <a:cs typeface="Helvetica Neue Medium"/>
                </a:rPr>
                <a:t>usiness</a:t>
              </a:r>
              <a:r>
                <a:rPr lang="en-US" sz="1000" kern="0" dirty="0">
                  <a:latin typeface="Helvetica Neue Medium"/>
                  <a:ea typeface="Helvetica Neue Medium"/>
                  <a:cs typeface="Helvetica Neue Medium"/>
                </a:rPr>
                <a:t> objectives</a:t>
              </a:r>
              <a:endParaRPr sz="10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33905" y="327562"/>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285780"/>
              <a:ext cx="3020147" cy="45615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Define a</a:t>
              </a:r>
              <a:r>
                <a:rPr sz="10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a:effectLst>
            <a:outerShdw blurRad="50800" dist="38100" dir="8100000" algn="tr" rotWithShape="0">
              <a:prstClr val="black">
                <a:alpha val="40000"/>
              </a:prstClr>
            </a:outerShdw>
          </a:effectLst>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508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75016"/>
              <a:ext cx="3020147" cy="877675"/>
            </a:xfrm>
            <a:prstGeom prst="rect">
              <a:avLst/>
            </a:prstGeom>
            <a:grpFill/>
            <a:ln w="381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Gather d</a:t>
              </a:r>
              <a:r>
                <a:rPr sz="10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508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dirty="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grpFill/>
            <a:ln w="381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Collect d</a:t>
              </a:r>
              <a:r>
                <a:rPr sz="10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508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0196"/>
              <a:ext cx="3020147" cy="467308"/>
            </a:xfrm>
            <a:prstGeom prst="rect">
              <a:avLst/>
            </a:prstGeom>
            <a:grpFill/>
            <a:ln w="635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Understand d</a:t>
              </a:r>
              <a:r>
                <a:rPr sz="10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303922"/>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grpFill/>
            <a:ln w="635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Prepare d</a:t>
              </a:r>
              <a:r>
                <a:rPr sz="10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000" kern="0" dirty="0">
                  <a:latin typeface="Helvetica Neue Medium"/>
                  <a:ea typeface="Helvetica Neue Medium"/>
                  <a:cs typeface="Helvetica Neue Medium"/>
                </a:rPr>
                <a:t>Evaluat</a:t>
              </a:r>
              <a:r>
                <a:rPr lang="en-US" sz="1000" kern="0" dirty="0">
                  <a:latin typeface="Helvetica Neue Medium"/>
                  <a:ea typeface="Helvetica Neue Medium"/>
                  <a:cs typeface="Helvetica Neue Medium"/>
                </a:rPr>
                <a:t>e model(s)</a:t>
              </a:r>
              <a:endParaRPr sz="10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50800"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5776"/>
              <a:ext cx="3020147" cy="456152"/>
            </a:xfrm>
            <a:prstGeom prst="rect">
              <a:avLst/>
            </a:prstGeom>
            <a:grpFill/>
            <a:ln w="412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000" kern="0" dirty="0">
                  <a:latin typeface="Helvetica Neue Medium"/>
                  <a:ea typeface="Helvetica Neue Medium"/>
                  <a:cs typeface="Helvetica Neue Medium"/>
                </a:rPr>
                <a:t>Deploy</a:t>
              </a:r>
              <a:r>
                <a:rPr lang="en-US" sz="1000" kern="0" dirty="0">
                  <a:latin typeface="Helvetica Neue Medium"/>
                  <a:ea typeface="Helvetica Neue Medium"/>
                  <a:cs typeface="Helvetica Neue Medium"/>
                </a:rPr>
                <a:t>, integrate models</a:t>
              </a:r>
              <a:endParaRPr sz="10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0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291871" cy="2260561"/>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282975"/>
            <a:ext cx="1560243" cy="513853"/>
            <a:chOff x="0" y="0"/>
            <a:chExt cx="3120483" cy="1027705"/>
          </a:xfrm>
          <a:solidFill>
            <a:srgbClr val="348CE7"/>
          </a:solidFill>
          <a:effectLst>
            <a:outerShdw blurRad="50800" dist="38100" dir="5400000" algn="t" rotWithShape="0">
              <a:prstClr val="black">
                <a:alpha val="40000"/>
              </a:prstClr>
            </a:outerShdw>
          </a:effectLst>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Develop m</a:t>
              </a:r>
              <a:r>
                <a:rPr sz="1000" kern="0" dirty="0">
                  <a:latin typeface="Helvetica Neue Medium"/>
                  <a:ea typeface="Helvetica Neue Medium"/>
                  <a:cs typeface="Helvetica Neue Medium"/>
                </a:rPr>
                <a:t>odel</a:t>
              </a:r>
              <a:r>
                <a:rPr lang="en-US" sz="1000" kern="0" dirty="0">
                  <a:latin typeface="Helvetica Neue Medium"/>
                  <a:ea typeface="Helvetica Neue Medium"/>
                  <a:cs typeface="Helvetica Neue Medium"/>
                </a:rPr>
                <a:t>(s)</a:t>
              </a:r>
              <a:endParaRPr sz="1000" kern="0" dirty="0">
                <a:latin typeface="Helvetica Neue Medium"/>
                <a:ea typeface="Helvetica Neue Medium"/>
                <a:cs typeface="Helvetica Neue Medium"/>
              </a:endParaRPr>
            </a:p>
          </p:txBody>
        </p:sp>
      </p:grpSp>
      <p:grpSp>
        <p:nvGrpSpPr>
          <p:cNvPr id="44" name="Group 43">
            <a:extLst>
              <a:ext uri="{FF2B5EF4-FFF2-40B4-BE49-F238E27FC236}">
                <a16:creationId xmlns:a16="http://schemas.microsoft.com/office/drawing/2014/main" id="{CFEA72B0-9D36-5F46-B3D2-091C6B1E9409}"/>
              </a:ext>
            </a:extLst>
          </p:cNvPr>
          <p:cNvGrpSpPr/>
          <p:nvPr/>
        </p:nvGrpSpPr>
        <p:grpSpPr>
          <a:xfrm>
            <a:off x="3487576" y="1965882"/>
            <a:ext cx="1647011" cy="1366369"/>
            <a:chOff x="3487576" y="1965882"/>
            <a:chExt cx="1647011" cy="1366369"/>
          </a:xfrm>
        </p:grpSpPr>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467045" cy="456441"/>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467045" cy="456441"/>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678401" y="2849170"/>
              <a:ext cx="456186" cy="445829"/>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487576" y="2849170"/>
              <a:ext cx="456451" cy="446088"/>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1"/>
              <a:ext cx="503748" cy="483080"/>
            </a:xfrm>
            <a:prstGeom prst="rect">
              <a:avLst/>
            </a:prstGeom>
          </p:spPr>
        </p:pic>
      </p:grpSp>
      <p:cxnSp>
        <p:nvCxnSpPr>
          <p:cNvPr id="43" name="Curved Connector 42">
            <a:extLst>
              <a:ext uri="{FF2B5EF4-FFF2-40B4-BE49-F238E27FC236}">
                <a16:creationId xmlns:a16="http://schemas.microsoft.com/office/drawing/2014/main" id="{902BBF94-A166-4E4F-96D0-FAA319EEA746}"/>
              </a:ext>
            </a:extLst>
          </p:cNvPr>
          <p:cNvCxnSpPr>
            <a:cxnSpLocks/>
            <a:stCxn id="8" idx="3"/>
            <a:endCxn id="4" idx="1"/>
          </p:cNvCxnSpPr>
          <p:nvPr/>
        </p:nvCxnSpPr>
        <p:spPr>
          <a:xfrm flipV="1">
            <a:off x="2749361" y="587574"/>
            <a:ext cx="471989" cy="29501"/>
          </a:xfrm>
          <a:prstGeom prst="curvedConnector3">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69064" y="584490"/>
            <a:ext cx="471613" cy="1123116"/>
          </a:xfrm>
          <a:prstGeom prst="curvedConnector2">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55771" y="2331349"/>
            <a:ext cx="383666" cy="13855"/>
          </a:xfrm>
          <a:prstGeom prst="curvedConnector3">
            <a:avLst>
              <a:gd name="adj1" fmla="val 50000"/>
            </a:avLst>
          </a:prstGeom>
          <a:ln w="22225">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30668" y="3911899"/>
            <a:ext cx="602329" cy="695568"/>
          </a:xfrm>
          <a:prstGeom prst="curvedConnector2">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105809" y="3210238"/>
            <a:ext cx="1516886" cy="670483"/>
          </a:xfrm>
          <a:prstGeom prst="curvedConnector2">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22225">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539901"/>
            <a:ext cx="1003198" cy="20949"/>
          </a:xfrm>
          <a:prstGeom prst="curvedConnector3">
            <a:avLst>
              <a:gd name="adj1" fmla="val 50000"/>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6"/>
            <a:ext cx="491376" cy="598874"/>
          </a:xfrm>
          <a:prstGeom prst="curvedConnector2">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22225">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22225">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4"/>
          </a:xfrm>
          <a:prstGeom prst="curvedConnector3">
            <a:avLst>
              <a:gd name="adj1" fmla="val 50000"/>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1320AE70-85AC-BE45-9DE0-0E591C8DD5EA}"/>
              </a:ext>
            </a:extLst>
          </p:cNvPr>
          <p:cNvSpPr/>
          <p:nvPr/>
        </p:nvSpPr>
        <p:spPr>
          <a:xfrm>
            <a:off x="3221350" y="330647"/>
            <a:ext cx="1367626" cy="513853"/>
          </a:xfrm>
          <a:prstGeom prst="roundRect">
            <a:avLst/>
          </a:prstGeom>
          <a:solidFill>
            <a:srgbClr val="348CE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r>
              <a:rPr lang="en-US" sz="1000" dirty="0"/>
              <a:t>Determining analytics goals</a:t>
            </a:r>
          </a:p>
        </p:txBody>
      </p:sp>
      <p:cxnSp>
        <p:nvCxnSpPr>
          <p:cNvPr id="55" name="Curved Connector 54">
            <a:extLst>
              <a:ext uri="{FF2B5EF4-FFF2-40B4-BE49-F238E27FC236}">
                <a16:creationId xmlns:a16="http://schemas.microsoft.com/office/drawing/2014/main" id="{C470DB7F-9026-0D41-BDC5-45A2D5B6636C}"/>
              </a:ext>
            </a:extLst>
          </p:cNvPr>
          <p:cNvCxnSpPr>
            <a:cxnSpLocks/>
            <a:stCxn id="4" idx="3"/>
            <a:endCxn id="11" idx="1"/>
          </p:cNvCxnSpPr>
          <p:nvPr/>
        </p:nvCxnSpPr>
        <p:spPr>
          <a:xfrm flipV="1">
            <a:off x="4588976" y="584490"/>
            <a:ext cx="370013" cy="3084"/>
          </a:xfrm>
          <a:prstGeom prst="curvedConnector3">
            <a:avLst>
              <a:gd name="adj1" fmla="val 50000"/>
            </a:avLst>
          </a:prstGeom>
          <a:ln w="22225">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9E1384E2-C666-ED46-80FF-23EA1822C9F3}"/>
              </a:ext>
            </a:extLst>
          </p:cNvPr>
          <p:cNvSpPr txBox="1"/>
          <p:nvPr/>
        </p:nvSpPr>
        <p:spPr>
          <a:xfrm>
            <a:off x="3770775" y="1148080"/>
            <a:ext cx="787395" cy="215444"/>
          </a:xfrm>
          <a:prstGeom prst="rect">
            <a:avLst/>
          </a:prstGeom>
          <a:noFill/>
        </p:spPr>
        <p:txBody>
          <a:bodyPr wrap="none" rtlCol="0">
            <a:spAutoFit/>
          </a:bodyPr>
          <a:lstStyle/>
          <a:p>
            <a:r>
              <a:rPr lang="en-US" sz="800" dirty="0">
                <a:solidFill>
                  <a:srgbClr val="0000FF"/>
                </a:solidFill>
              </a:rPr>
              <a:t>Release loop</a:t>
            </a:r>
            <a:endParaRPr sz="800" dirty="0">
              <a:solidFill>
                <a:srgbClr val="0000FF"/>
              </a:solidFill>
            </a:endParaRPr>
          </a:p>
        </p:txBody>
      </p:sp>
      <p:sp>
        <p:nvSpPr>
          <p:cNvPr id="57" name="TextBox 56">
            <a:extLst>
              <a:ext uri="{FF2B5EF4-FFF2-40B4-BE49-F238E27FC236}">
                <a16:creationId xmlns:a16="http://schemas.microsoft.com/office/drawing/2014/main" id="{02D85D6B-5409-B342-AC53-FC7C8363A698}"/>
              </a:ext>
            </a:extLst>
          </p:cNvPr>
          <p:cNvSpPr txBox="1"/>
          <p:nvPr/>
        </p:nvSpPr>
        <p:spPr>
          <a:xfrm>
            <a:off x="2450343" y="2390050"/>
            <a:ext cx="782587" cy="215444"/>
          </a:xfrm>
          <a:prstGeom prst="rect">
            <a:avLst/>
          </a:prstGeom>
          <a:noFill/>
        </p:spPr>
        <p:txBody>
          <a:bodyPr wrap="none" rtlCol="0">
            <a:spAutoFit/>
          </a:bodyPr>
          <a:lstStyle/>
          <a:p>
            <a:r>
              <a:rPr lang="en-US" sz="800" dirty="0"/>
              <a:t>Iteration loop</a:t>
            </a:r>
            <a:endParaRPr sz="800" dirty="0"/>
          </a:p>
        </p:txBody>
      </p: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96844"/>
            <a:ext cx="1560243" cy="632191"/>
            <a:chOff x="0" y="99834"/>
            <a:chExt cx="3120483" cy="887416"/>
          </a:xfrm>
          <a:solidFill>
            <a:srgbClr val="92D050"/>
          </a:solidFill>
          <a:effectLst>
            <a:outerShdw blurRad="50800" dist="38100" dir="5400000" algn="t" rotWithShape="0">
              <a:prstClr val="black">
                <a:alpha val="40000"/>
              </a:prstClr>
            </a:outerShdw>
          </a:effectLst>
        </p:grpSpPr>
        <p:sp>
          <p:nvSpPr>
            <p:cNvPr id="7" name="Rounded Rectangle">
              <a:extLst>
                <a:ext uri="{FF2B5EF4-FFF2-40B4-BE49-F238E27FC236}">
                  <a16:creationId xmlns:a16="http://schemas.microsoft.com/office/drawing/2014/main" id="{53B67302-AA5A-4142-90D6-1EBA15519E9E}"/>
                </a:ext>
              </a:extLst>
            </p:cNvPr>
            <p:cNvSpPr/>
            <p:nvPr/>
          </p:nvSpPr>
          <p:spPr>
            <a:xfrm>
              <a:off x="0" y="99834"/>
              <a:ext cx="3120483" cy="887416"/>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Understand b</a:t>
              </a:r>
              <a:r>
                <a:rPr sz="1000" kern="0" dirty="0">
                  <a:latin typeface="Helvetica Neue Medium"/>
                  <a:ea typeface="Helvetica Neue Medium"/>
                  <a:cs typeface="Helvetica Neue Medium"/>
                </a:rPr>
                <a:t>usiness</a:t>
              </a:r>
              <a:r>
                <a:rPr lang="en-US" sz="1000" kern="0" dirty="0">
                  <a:latin typeface="Helvetica Neue Medium"/>
                  <a:ea typeface="Helvetica Neue Medium"/>
                  <a:cs typeface="Helvetica Neue Medium"/>
                </a:rPr>
                <a:t> objectives</a:t>
              </a:r>
              <a:endParaRPr sz="10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280202"/>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Define data</a:t>
              </a:r>
              <a:r>
                <a:rPr sz="1000" kern="0" dirty="0">
                  <a:latin typeface="Helvetica Neue Medium"/>
                  <a:ea typeface="Helvetica Neue Medium"/>
                  <a:cs typeface="Helvetica Neue Medium"/>
                </a:rPr>
                <a:t> </a:t>
              </a:r>
              <a:r>
                <a:rPr lang="en-US" sz="1000" kern="0" dirty="0">
                  <a:latin typeface="Helvetica Neue Medium"/>
                  <a:ea typeface="Helvetica Neue Medium"/>
                  <a:cs typeface="Helvetica Neue Medium"/>
                </a:rPr>
                <a:t>strategy</a:t>
              </a:r>
              <a:endParaRPr sz="10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75016"/>
              <a:ext cx="3020147" cy="87767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Gather d</a:t>
              </a:r>
              <a:r>
                <a:rPr sz="10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75014"/>
              <a:ext cx="3020147" cy="87767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Build data store  integration</a:t>
              </a:r>
              <a:endParaRPr sz="10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38100" cap="flat">
              <a:solidFill>
                <a:srgbClr val="348CE7"/>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5774"/>
              <a:ext cx="3020147" cy="456152"/>
            </a:xfrm>
            <a:prstGeom prst="rect">
              <a:avLst/>
            </a:prstGeom>
            <a:grpFill/>
            <a:ln w="381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Transform d</a:t>
              </a:r>
              <a:r>
                <a:rPr sz="1000" kern="0" dirty="0">
                  <a:solidFill>
                    <a:srgbClr val="FFFFFF"/>
                  </a:solidFill>
                  <a:latin typeface="Helvetica Neue Medium"/>
                  <a:ea typeface="Helvetica Neue Medium"/>
                  <a:cs typeface="Helvetica Neue Medium"/>
                  <a:sym typeface="Helvetica Neue Medium"/>
                </a:rPr>
                <a:t>ata</a:t>
              </a:r>
              <a:r>
                <a:rPr lang="en-US" sz="1000" kern="0" dirty="0">
                  <a:solidFill>
                    <a:srgbClr val="FFFFFF"/>
                  </a:solidFill>
                  <a:latin typeface="Helvetica Neue Medium"/>
                  <a:ea typeface="Helvetica Neue Medium"/>
                  <a:cs typeface="Helvetica Neue Medium"/>
                  <a:sym typeface="Helvetica Neue Medium"/>
                </a:rPr>
                <a:t> for AI</a:t>
              </a:r>
              <a:r>
                <a:rPr sz="10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282975"/>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FFFFFF"/>
                  </a:solidFill>
                  <a:latin typeface="Helvetica Neue Medium"/>
                  <a:ea typeface="Helvetica Neue Medium"/>
                  <a:cs typeface="Helvetica Neue Medium"/>
                  <a:sym typeface="Helvetica Neue Medium"/>
                </a:rPr>
                <a:t>Define schema</a:t>
              </a:r>
              <a:r>
                <a:rPr sz="1000" kern="0" dirty="0">
                  <a:solidFill>
                    <a:srgbClr val="FFFFFF"/>
                  </a:solidFill>
                  <a:latin typeface="Helvetica Neue Medium"/>
                  <a:ea typeface="Helvetica Neue Medium"/>
                  <a:cs typeface="Helvetica Neue Medium"/>
                  <a:sym typeface="Helvetica Neue Medium"/>
                </a:rPr>
                <a:t> </a:t>
              </a: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0198"/>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Operate / monitor</a:t>
              </a:r>
              <a:endParaRPr sz="10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0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282975"/>
            <a:ext cx="1560243" cy="513853"/>
            <a:chOff x="0" y="0"/>
            <a:chExt cx="3120483" cy="1027705"/>
          </a:xfrm>
          <a:solidFill>
            <a:srgbClr val="92D050"/>
          </a:solidFill>
          <a:effectLst>
            <a:outerShdw blurRad="50800" dist="38100" dir="5400000" algn="t" rotWithShape="0">
              <a:prstClr val="black">
                <a:alpha val="40000"/>
              </a:prstClr>
            </a:outerShdw>
          </a:effectLst>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latin typeface="Helvetica Neue Medium"/>
                  <a:ea typeface="Helvetica Neue Medium"/>
                  <a:cs typeface="Helvetica Neue Medium"/>
                </a:rPr>
                <a:t>Define Data API</a:t>
              </a:r>
              <a:endParaRPr sz="1000" kern="0" dirty="0">
                <a:latin typeface="Helvetica Neue Medium"/>
                <a:ea typeface="Helvetica Neue Medium"/>
                <a:cs typeface="Helvetica Neue Medium"/>
              </a:endParaRP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0"/>
          </a:xfrm>
          <a:prstGeom prst="curvedConnector3">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0"/>
            <a:ext cx="2863079" cy="1092761"/>
          </a:xfrm>
          <a:prstGeom prst="curvedConnector2">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0607" y="2324422"/>
            <a:ext cx="383666" cy="12700"/>
          </a:xfrm>
          <a:prstGeom prst="curvedConnector3">
            <a:avLst>
              <a:gd name="adj1" fmla="val 50000"/>
            </a:avLst>
          </a:prstGeom>
          <a:ln w="22225">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91477" y="3998937"/>
            <a:ext cx="595237" cy="486690"/>
          </a:xfrm>
          <a:prstGeom prst="curvedConnector2">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 idx="3"/>
            <a:endCxn id="22" idx="0"/>
          </p:cNvCxnSpPr>
          <p:nvPr/>
        </p:nvCxnSpPr>
        <p:spPr>
          <a:xfrm>
            <a:off x="2716223" y="3807234"/>
            <a:ext cx="2974490" cy="475741"/>
          </a:xfrm>
          <a:prstGeom prst="curvedConnector2">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22225">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539900"/>
            <a:ext cx="1164900" cy="2"/>
          </a:xfrm>
          <a:prstGeom prst="curvedConnector3">
            <a:avLst>
              <a:gd name="adj1" fmla="val 50000"/>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 idx="2"/>
          </p:cNvCxnSpPr>
          <p:nvPr/>
        </p:nvCxnSpPr>
        <p:spPr>
          <a:xfrm rot="10800000">
            <a:off x="1879304" y="4078476"/>
            <a:ext cx="356313" cy="461425"/>
          </a:xfrm>
          <a:prstGeom prst="curvedConnector2">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endCxn id="28" idx="2"/>
          </p:cNvCxnSpPr>
          <p:nvPr/>
        </p:nvCxnSpPr>
        <p:spPr>
          <a:xfrm rot="5400000" flipH="1" flipV="1">
            <a:off x="1631178" y="3230976"/>
            <a:ext cx="392395" cy="12700"/>
          </a:xfrm>
          <a:prstGeom prst="curvedConnector3">
            <a:avLst>
              <a:gd name="adj1" fmla="val 50000"/>
            </a:avLst>
          </a:prstGeom>
          <a:ln w="22225">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22225">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206245"/>
            </a:avLst>
          </a:prstGeom>
          <a:ln w="22225">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7DEF82CA-B333-F04B-807F-BB61C7348229}"/>
              </a:ext>
            </a:extLst>
          </p:cNvPr>
          <p:cNvSpPr/>
          <p:nvPr/>
        </p:nvSpPr>
        <p:spPr>
          <a:xfrm>
            <a:off x="1042382" y="3535992"/>
            <a:ext cx="1673841" cy="542483"/>
          </a:xfrm>
          <a:prstGeom prst="roundRect">
            <a:avLst/>
          </a:prstGeom>
          <a:solidFill>
            <a:srgbClr val="92D050"/>
          </a:solidFill>
          <a:ln w="34925">
            <a:solidFill>
              <a:srgbClr val="FF0000">
                <a:alpha val="47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Deploy data integration flow</a:t>
            </a:r>
          </a:p>
        </p:txBody>
      </p:sp>
      <p:grpSp>
        <p:nvGrpSpPr>
          <p:cNvPr id="49" name="Group 48">
            <a:extLst>
              <a:ext uri="{FF2B5EF4-FFF2-40B4-BE49-F238E27FC236}">
                <a16:creationId xmlns:a16="http://schemas.microsoft.com/office/drawing/2014/main" id="{7FD92EC5-D7FA-CA46-A1F9-6A27F3FD6080}"/>
              </a:ext>
            </a:extLst>
          </p:cNvPr>
          <p:cNvGrpSpPr/>
          <p:nvPr/>
        </p:nvGrpSpPr>
        <p:grpSpPr>
          <a:xfrm>
            <a:off x="3548536" y="1904922"/>
            <a:ext cx="1647011" cy="1366369"/>
            <a:chOff x="3487576" y="1965882"/>
            <a:chExt cx="1647011" cy="1366369"/>
          </a:xfrm>
        </p:grpSpPr>
        <p:pic>
          <p:nvPicPr>
            <p:cNvPr id="52" name="Picture 35" descr="Picture 35">
              <a:extLst>
                <a:ext uri="{FF2B5EF4-FFF2-40B4-BE49-F238E27FC236}">
                  <a16:creationId xmlns:a16="http://schemas.microsoft.com/office/drawing/2014/main" id="{F3BD0D78-007A-A645-AA0C-60FD293B2987}"/>
                </a:ext>
              </a:extLst>
            </p:cNvPr>
            <p:cNvPicPr>
              <a:picLocks noChangeAspect="1"/>
            </p:cNvPicPr>
            <p:nvPr/>
          </p:nvPicPr>
          <p:blipFill>
            <a:blip r:embed="rId2"/>
            <a:stretch>
              <a:fillRect/>
            </a:stretch>
          </p:blipFill>
          <p:spPr>
            <a:xfrm>
              <a:off x="3646504" y="1967500"/>
              <a:ext cx="467045" cy="456441"/>
            </a:xfrm>
            <a:prstGeom prst="rect">
              <a:avLst/>
            </a:prstGeom>
            <a:ln w="12700">
              <a:miter lim="400000"/>
            </a:ln>
          </p:spPr>
        </p:pic>
        <p:pic>
          <p:nvPicPr>
            <p:cNvPr id="54" name="Picture 36" descr="Picture 36">
              <a:extLst>
                <a:ext uri="{FF2B5EF4-FFF2-40B4-BE49-F238E27FC236}">
                  <a16:creationId xmlns:a16="http://schemas.microsoft.com/office/drawing/2014/main" id="{C5B207CE-ED3C-704C-8C08-AF61317C615D}"/>
                </a:ext>
              </a:extLst>
            </p:cNvPr>
            <p:cNvPicPr>
              <a:picLocks noChangeAspect="1"/>
            </p:cNvPicPr>
            <p:nvPr/>
          </p:nvPicPr>
          <p:blipFill>
            <a:blip r:embed="rId3"/>
            <a:stretch>
              <a:fillRect/>
            </a:stretch>
          </p:blipFill>
          <p:spPr>
            <a:xfrm>
              <a:off x="4403935" y="1965882"/>
              <a:ext cx="467045" cy="456441"/>
            </a:xfrm>
            <a:prstGeom prst="rect">
              <a:avLst/>
            </a:prstGeom>
            <a:ln w="12700">
              <a:miter lim="400000"/>
            </a:ln>
          </p:spPr>
        </p:pic>
        <p:pic>
          <p:nvPicPr>
            <p:cNvPr id="55" name="Picture 37" descr="Picture 37">
              <a:extLst>
                <a:ext uri="{FF2B5EF4-FFF2-40B4-BE49-F238E27FC236}">
                  <a16:creationId xmlns:a16="http://schemas.microsoft.com/office/drawing/2014/main" id="{DCC192F8-B20A-5042-B560-0886F1C8566B}"/>
                </a:ext>
              </a:extLst>
            </p:cNvPr>
            <p:cNvPicPr>
              <a:picLocks noChangeAspect="1"/>
            </p:cNvPicPr>
            <p:nvPr/>
          </p:nvPicPr>
          <p:blipFill>
            <a:blip r:embed="rId4"/>
            <a:stretch>
              <a:fillRect/>
            </a:stretch>
          </p:blipFill>
          <p:spPr>
            <a:xfrm>
              <a:off x="4678401" y="2849170"/>
              <a:ext cx="456186" cy="445829"/>
            </a:xfrm>
            <a:prstGeom prst="rect">
              <a:avLst/>
            </a:prstGeom>
            <a:ln w="12700">
              <a:miter lim="400000"/>
            </a:ln>
          </p:spPr>
        </p:pic>
        <p:pic>
          <p:nvPicPr>
            <p:cNvPr id="57" name="Picture 38" descr="Picture 38">
              <a:extLst>
                <a:ext uri="{FF2B5EF4-FFF2-40B4-BE49-F238E27FC236}">
                  <a16:creationId xmlns:a16="http://schemas.microsoft.com/office/drawing/2014/main" id="{DCD1AA75-17A4-5443-AC71-1BF9B98313BB}"/>
                </a:ext>
              </a:extLst>
            </p:cNvPr>
            <p:cNvPicPr>
              <a:picLocks noChangeAspect="1"/>
            </p:cNvPicPr>
            <p:nvPr/>
          </p:nvPicPr>
          <p:blipFill>
            <a:blip r:embed="rId5"/>
            <a:stretch>
              <a:fillRect/>
            </a:stretch>
          </p:blipFill>
          <p:spPr>
            <a:xfrm>
              <a:off x="3487576" y="2849170"/>
              <a:ext cx="456451" cy="446088"/>
            </a:xfrm>
            <a:prstGeom prst="rect">
              <a:avLst/>
            </a:prstGeom>
            <a:ln w="12700">
              <a:miter lim="400000"/>
            </a:ln>
          </p:spPr>
        </p:pic>
        <p:pic>
          <p:nvPicPr>
            <p:cNvPr id="58" name="Picture 57">
              <a:extLst>
                <a:ext uri="{FF2B5EF4-FFF2-40B4-BE49-F238E27FC236}">
                  <a16:creationId xmlns:a16="http://schemas.microsoft.com/office/drawing/2014/main" id="{A482EE79-D547-1141-BDF6-FE7FBDE595B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849171"/>
              <a:ext cx="503748" cy="483080"/>
            </a:xfrm>
            <a:prstGeom prst="rect">
              <a:avLst/>
            </a:prstGeom>
          </p:spPr>
        </p:pic>
      </p:grpSp>
      <p:sp>
        <p:nvSpPr>
          <p:cNvPr id="3" name="Rounded Rectangle 2">
            <a:extLst>
              <a:ext uri="{FF2B5EF4-FFF2-40B4-BE49-F238E27FC236}">
                <a16:creationId xmlns:a16="http://schemas.microsoft.com/office/drawing/2014/main" id="{B4678F48-9FE1-2C48-87B8-717497F941E7}"/>
              </a:ext>
            </a:extLst>
          </p:cNvPr>
          <p:cNvSpPr/>
          <p:nvPr/>
        </p:nvSpPr>
        <p:spPr>
          <a:xfrm>
            <a:off x="4725840" y="545469"/>
            <a:ext cx="1658808" cy="710071"/>
          </a:xfrm>
          <a:prstGeom prst="round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12740" hangingPunct="0">
              <a:lnSpc>
                <a:spcPts val="1600"/>
              </a:lnSpc>
            </a:pPr>
            <a:r>
              <a:rPr lang="en-US" sz="1000" kern="0" dirty="0">
                <a:latin typeface="Helvetica Neue Medium"/>
                <a:ea typeface="Helvetica Neue Medium"/>
                <a:cs typeface="Helvetica Neue Medium"/>
              </a:rPr>
              <a:t>Define data architecture – topology</a:t>
            </a:r>
          </a:p>
        </p:txBody>
      </p:sp>
      <p:sp>
        <p:nvSpPr>
          <p:cNvPr id="61" name="TextBox 60">
            <a:extLst>
              <a:ext uri="{FF2B5EF4-FFF2-40B4-BE49-F238E27FC236}">
                <a16:creationId xmlns:a16="http://schemas.microsoft.com/office/drawing/2014/main" id="{3D5DC0F0-3C33-454E-B686-F5F8EB9C1AB2}"/>
              </a:ext>
            </a:extLst>
          </p:cNvPr>
          <p:cNvSpPr txBox="1"/>
          <p:nvPr/>
        </p:nvSpPr>
        <p:spPr>
          <a:xfrm>
            <a:off x="3770775" y="1148080"/>
            <a:ext cx="787395" cy="215444"/>
          </a:xfrm>
          <a:prstGeom prst="rect">
            <a:avLst/>
          </a:prstGeom>
          <a:noFill/>
        </p:spPr>
        <p:txBody>
          <a:bodyPr wrap="none" rtlCol="0">
            <a:spAutoFit/>
          </a:bodyPr>
          <a:lstStyle/>
          <a:p>
            <a:r>
              <a:rPr lang="en-US" sz="800" dirty="0">
                <a:solidFill>
                  <a:srgbClr val="0000FF"/>
                </a:solidFill>
              </a:rPr>
              <a:t>Release loop</a:t>
            </a:r>
            <a:endParaRPr sz="800" dirty="0">
              <a:solidFill>
                <a:srgbClr val="0000FF"/>
              </a:solidFill>
            </a:endParaRPr>
          </a:p>
        </p:txBody>
      </p:sp>
      <p:sp>
        <p:nvSpPr>
          <p:cNvPr id="63" name="TextBox 62">
            <a:extLst>
              <a:ext uri="{FF2B5EF4-FFF2-40B4-BE49-F238E27FC236}">
                <a16:creationId xmlns:a16="http://schemas.microsoft.com/office/drawing/2014/main" id="{89F90EA9-16AE-A84F-B64E-E841AD6E66AB}"/>
              </a:ext>
            </a:extLst>
          </p:cNvPr>
          <p:cNvSpPr txBox="1"/>
          <p:nvPr/>
        </p:nvSpPr>
        <p:spPr>
          <a:xfrm>
            <a:off x="2765949" y="3530075"/>
            <a:ext cx="782587" cy="215444"/>
          </a:xfrm>
          <a:prstGeom prst="rect">
            <a:avLst/>
          </a:prstGeom>
          <a:noFill/>
        </p:spPr>
        <p:txBody>
          <a:bodyPr wrap="none" rtlCol="0">
            <a:spAutoFit/>
          </a:bodyPr>
          <a:lstStyle/>
          <a:p>
            <a:r>
              <a:rPr lang="en-US" sz="800" dirty="0"/>
              <a:t>Iteration loop</a:t>
            </a:r>
            <a:endParaRPr sz="800" dirty="0"/>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Curved Connector 66">
            <a:extLst>
              <a:ext uri="{FF2B5EF4-FFF2-40B4-BE49-F238E27FC236}">
                <a16:creationId xmlns:a16="http://schemas.microsoft.com/office/drawing/2014/main" id="{DE44F167-4585-3C48-B3C4-249BAE3C679B}"/>
              </a:ext>
            </a:extLst>
          </p:cNvPr>
          <p:cNvCxnSpPr>
            <a:cxnSpLocks/>
            <a:stCxn id="26" idx="3"/>
            <a:endCxn id="17" idx="1"/>
          </p:cNvCxnSpPr>
          <p:nvPr/>
        </p:nvCxnSpPr>
        <p:spPr>
          <a:xfrm flipV="1">
            <a:off x="2406492" y="3091838"/>
            <a:ext cx="3530582" cy="709045"/>
          </a:xfrm>
          <a:prstGeom prst="curvedConnector3">
            <a:avLst>
              <a:gd name="adj1" fmla="val 28705"/>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447078" y="242598"/>
            <a:ext cx="1261621"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9766"/>
              <a:ext cx="3020147" cy="6081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solidFill>
                    <a:srgbClr val="686868"/>
                  </a:solidFill>
                  <a:latin typeface="Helvetica Neue Medium"/>
                  <a:ea typeface="Helvetica Neue Medium"/>
                  <a:cs typeface="Helvetica Neue Medium"/>
                </a:rPr>
                <a:t>Understand b</a:t>
              </a:r>
              <a:r>
                <a:rPr sz="1000" kern="0" dirty="0">
                  <a:solidFill>
                    <a:srgbClr val="686868"/>
                  </a:solidFill>
                  <a:latin typeface="Helvetica Neue Medium"/>
                  <a:ea typeface="Helvetica Neue Medium"/>
                  <a:cs typeface="Helvetica Neue Medium"/>
                </a:rPr>
                <a:t>usiness</a:t>
              </a:r>
              <a:r>
                <a:rPr lang="en-US" sz="1000" kern="0" dirty="0">
                  <a:solidFill>
                    <a:srgbClr val="686868"/>
                  </a:solidFill>
                  <a:latin typeface="Helvetica Neue Medium"/>
                  <a:ea typeface="Helvetica Neue Medium"/>
                  <a:cs typeface="Helvetica Neue Medium"/>
                </a:rPr>
                <a:t> objectives</a:t>
              </a:r>
              <a:endParaRPr sz="10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3646504" y="303690"/>
            <a:ext cx="1030514" cy="622288"/>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000" kern="0" dirty="0">
                <a:solidFill>
                  <a:srgbClr val="686868"/>
                </a:solidFill>
                <a:latin typeface="Helvetica Neue Medium"/>
                <a:ea typeface="Helvetica Neue Medium"/>
                <a:cs typeface="Helvetica Neue Medium"/>
                <a:sym typeface="Helvetica Neue Medium"/>
              </a:rPr>
              <a:t>Define devops strategy</a:t>
            </a:r>
            <a:endParaRPr sz="10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261621"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solidFill>
                    <a:srgbClr val="686868"/>
                  </a:solidFill>
                  <a:latin typeface="Helvetica Neue Medium"/>
                  <a:ea typeface="Helvetica Neue Medium"/>
                  <a:cs typeface="Helvetica Neue Medium"/>
                </a:rPr>
                <a:t>Scope iteration</a:t>
              </a:r>
              <a:endParaRPr sz="10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261621"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686868"/>
                  </a:solidFill>
                  <a:latin typeface="Helvetica Neue Medium"/>
                  <a:ea typeface="Helvetica Neue Medium"/>
                  <a:cs typeface="Helvetica Neue Medium"/>
                  <a:sym typeface="Helvetica Neue Medium"/>
                </a:rPr>
                <a:t>Build Tests</a:t>
              </a:r>
              <a:endParaRPr sz="10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261621"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4364"/>
              <a:ext cx="3020147" cy="458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686868"/>
                  </a:solidFill>
                  <a:latin typeface="Helvetica Neue Medium"/>
                  <a:ea typeface="Helvetica Neue Medium"/>
                  <a:cs typeface="Helvetica Neue Medium"/>
                  <a:sym typeface="Helvetica Neue Medium"/>
                </a:rPr>
                <a:t>Build Components</a:t>
              </a:r>
              <a:endParaRPr sz="10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261621"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77836"/>
              <a:ext cx="3020147" cy="872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000" kern="0" dirty="0">
                  <a:solidFill>
                    <a:srgbClr val="686868"/>
                  </a:solidFill>
                  <a:latin typeface="Helvetica Neue Medium"/>
                  <a:ea typeface="Helvetica Neue Medium"/>
                  <a:cs typeface="Helvetica Neue Medium"/>
                  <a:sym typeface="Helvetica Neue Medium"/>
                </a:rPr>
                <a:t>Deploy Components</a:t>
              </a:r>
              <a:r>
                <a:rPr sz="1000" kern="0" dirty="0">
                  <a:solidFill>
                    <a:srgbClr val="686868"/>
                  </a:solidFill>
                  <a:latin typeface="Helvetica Neue Medium"/>
                  <a:ea typeface="Helvetica Neue Medium"/>
                  <a:cs typeface="Helvetica Neue Medium"/>
                  <a:sym typeface="Helvetica Neue Medium"/>
                </a:rPr>
                <a:t> </a:t>
              </a:r>
            </a:p>
          </p:txBody>
        </p:sp>
      </p:grpSp>
      <p:sp>
        <p:nvSpPr>
          <p:cNvPr id="25" name="Rounded Rectangle">
            <a:extLst>
              <a:ext uri="{FF2B5EF4-FFF2-40B4-BE49-F238E27FC236}">
                <a16:creationId xmlns:a16="http://schemas.microsoft.com/office/drawing/2014/main" id="{1627574F-8CBD-8143-BD60-2B10DA8BB242}"/>
              </a:ext>
            </a:extLst>
          </p:cNvPr>
          <p:cNvSpPr/>
          <p:nvPr/>
        </p:nvSpPr>
        <p:spPr>
          <a:xfrm>
            <a:off x="1165154" y="3543958"/>
            <a:ext cx="1261621" cy="513853"/>
          </a:xfrm>
          <a:prstGeom prst="roundRect">
            <a:avLst>
              <a:gd name="adj" fmla="val 16667"/>
            </a:avLst>
          </a:prstGeom>
          <a:solidFill>
            <a:srgbClr val="FF0000">
              <a:alpha val="34000"/>
            </a:srgbClr>
          </a:solidFill>
          <a:ln w="38100" cap="flat">
            <a:solidFill>
              <a:srgbClr val="348CE7"/>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1185437" y="3684056"/>
            <a:ext cx="1221055" cy="233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solidFill>
                  <a:srgbClr val="686868"/>
                </a:solidFill>
                <a:latin typeface="Helvetica Neue Medium"/>
                <a:ea typeface="Helvetica Neue Medium"/>
                <a:cs typeface="Helvetica Neue Medium"/>
              </a:rPr>
              <a:t>Integrate Services</a:t>
            </a:r>
            <a:endParaRPr sz="1000" kern="0" dirty="0">
              <a:solidFill>
                <a:srgbClr val="686868"/>
              </a:solidFill>
              <a:latin typeface="Helvetica Neue Medium"/>
              <a:ea typeface="Helvetica Neue Medium"/>
              <a:cs typeface="Helvetica Neue Medium"/>
            </a:endParaRPr>
          </a:p>
        </p:txBody>
      </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261621"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solidFill>
                    <a:srgbClr val="686868"/>
                  </a:solidFill>
                  <a:latin typeface="Helvetica Neue Medium"/>
                  <a:ea typeface="Helvetica Neue Medium"/>
                  <a:cs typeface="Helvetica Neue Medium"/>
                </a:rPr>
                <a:t>Operate / monitor</a:t>
              </a:r>
              <a:endParaRPr sz="10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261621"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0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a:endCxn id="57" idx="1"/>
          </p:cNvCxnSpPr>
          <p:nvPr/>
        </p:nvCxnSpPr>
        <p:spPr>
          <a:xfrm>
            <a:off x="1688416" y="608664"/>
            <a:ext cx="383334" cy="12700"/>
          </a:xfrm>
          <a:prstGeom prst="curvedConnector3">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0" idx="3"/>
            <a:endCxn id="66" idx="1"/>
          </p:cNvCxnSpPr>
          <p:nvPr/>
        </p:nvCxnSpPr>
        <p:spPr>
          <a:xfrm>
            <a:off x="4677018" y="614834"/>
            <a:ext cx="416825" cy="63388"/>
          </a:xfrm>
          <a:prstGeom prst="curvedConnector3">
            <a:avLst>
              <a:gd name="adj1" fmla="val 50000"/>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374523" y="2661832"/>
            <a:ext cx="346159" cy="12700"/>
          </a:xfrm>
          <a:prstGeom prst="curvedConnector3">
            <a:avLst>
              <a:gd name="adj1" fmla="val 50000"/>
            </a:avLst>
          </a:prstGeom>
          <a:ln w="22225">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512267" y="3638896"/>
            <a:ext cx="410911" cy="1659760"/>
          </a:xfrm>
          <a:prstGeom prst="curvedConnector2">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347251" y="3549116"/>
            <a:ext cx="400703" cy="12700"/>
          </a:xfrm>
          <a:prstGeom prst="curvedConnector3">
            <a:avLst>
              <a:gd name="adj1" fmla="val 50000"/>
            </a:avLst>
          </a:prstGeom>
          <a:ln w="22225">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795965" y="4057812"/>
            <a:ext cx="1870822" cy="616421"/>
          </a:xfrm>
          <a:prstGeom prst="curvedConnector2">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99768" y="3347761"/>
            <a:ext cx="392395" cy="12700"/>
          </a:xfrm>
          <a:prstGeom prst="curvedConnector3">
            <a:avLst>
              <a:gd name="adj1" fmla="val 50000"/>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65131" y="2406876"/>
            <a:ext cx="461668" cy="12700"/>
          </a:xfrm>
          <a:prstGeom prst="curvedConnector3">
            <a:avLst>
              <a:gd name="adj1" fmla="val 50000"/>
            </a:avLst>
          </a:prstGeom>
          <a:ln w="22225">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717A0A42-8CB0-4445-B30E-9CF701425C54}"/>
              </a:ext>
            </a:extLst>
          </p:cNvPr>
          <p:cNvCxnSpPr>
            <a:cxnSpLocks/>
            <a:stCxn id="66" idx="3"/>
          </p:cNvCxnSpPr>
          <p:nvPr/>
        </p:nvCxnSpPr>
        <p:spPr>
          <a:xfrm>
            <a:off x="6553953" y="678222"/>
            <a:ext cx="222353" cy="1311174"/>
          </a:xfrm>
          <a:prstGeom prst="curvedConnector2">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015427" y="-557274"/>
            <a:ext cx="312711" cy="4751637"/>
          </a:xfrm>
          <a:prstGeom prst="curvedConnector3">
            <a:avLst>
              <a:gd name="adj1" fmla="val -141105"/>
            </a:avLst>
          </a:prstGeom>
          <a:ln w="22225">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52" name="Rounded Rectangle 6">
            <a:extLst>
              <a:ext uri="{FF2B5EF4-FFF2-40B4-BE49-F238E27FC236}">
                <a16:creationId xmlns:a16="http://schemas.microsoft.com/office/drawing/2014/main" id="{004EB5F1-F3FA-1D46-8120-CC4D3D1880DC}"/>
              </a:ext>
            </a:extLst>
          </p:cNvPr>
          <p:cNvGrpSpPr/>
          <p:nvPr/>
        </p:nvGrpSpPr>
        <p:grpSpPr>
          <a:xfrm>
            <a:off x="2051467" y="242598"/>
            <a:ext cx="1261621" cy="732132"/>
            <a:chOff x="0" y="0"/>
            <a:chExt cx="3120483" cy="1027705"/>
          </a:xfrm>
          <a:solidFill>
            <a:srgbClr val="FF0000">
              <a:alpha val="34000"/>
            </a:srgbClr>
          </a:solidFill>
        </p:grpSpPr>
        <p:sp>
          <p:nvSpPr>
            <p:cNvPr id="55" name="Rounded Rectangle">
              <a:extLst>
                <a:ext uri="{FF2B5EF4-FFF2-40B4-BE49-F238E27FC236}">
                  <a16:creationId xmlns:a16="http://schemas.microsoft.com/office/drawing/2014/main" id="{A4B877F0-F0B3-4E4C-A24C-0E26A938E351}"/>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000" kern="0">
                <a:solidFill>
                  <a:srgbClr val="686868"/>
                </a:solidFill>
                <a:latin typeface="Helvetica Neue Medium"/>
                <a:ea typeface="Helvetica Neue Medium"/>
                <a:cs typeface="Helvetica Neue Medium"/>
                <a:sym typeface="Helvetica Neue Medium"/>
              </a:endParaRPr>
            </a:p>
          </p:txBody>
        </p:sp>
        <p:sp>
          <p:nvSpPr>
            <p:cNvPr id="57" name="Business understanding">
              <a:extLst>
                <a:ext uri="{FF2B5EF4-FFF2-40B4-BE49-F238E27FC236}">
                  <a16:creationId xmlns:a16="http://schemas.microsoft.com/office/drawing/2014/main" id="{DB27EAD5-7086-9349-9CAF-B1C10EDF5BD9}"/>
                </a:ext>
              </a:extLst>
            </p:cNvPr>
            <p:cNvSpPr txBox="1"/>
            <p:nvPr/>
          </p:nvSpPr>
          <p:spPr>
            <a:xfrm>
              <a:off x="50168" y="207830"/>
              <a:ext cx="3020147" cy="612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000" kern="0" dirty="0">
                  <a:solidFill>
                    <a:srgbClr val="686868"/>
                  </a:solidFill>
                  <a:latin typeface="Helvetica Neue Medium"/>
                  <a:ea typeface="Helvetica Neue Medium"/>
                  <a:cs typeface="Helvetica Neue Medium"/>
                </a:rPr>
                <a:t>Understand b</a:t>
              </a:r>
              <a:r>
                <a:rPr sz="1000" kern="0" dirty="0">
                  <a:solidFill>
                    <a:srgbClr val="686868"/>
                  </a:solidFill>
                  <a:latin typeface="Helvetica Neue Medium"/>
                  <a:ea typeface="Helvetica Neue Medium"/>
                  <a:cs typeface="Helvetica Neue Medium"/>
                </a:rPr>
                <a:t>usiness</a:t>
              </a:r>
              <a:r>
                <a:rPr lang="en-US" sz="1000" kern="0" dirty="0">
                  <a:solidFill>
                    <a:srgbClr val="686868"/>
                  </a:solidFill>
                  <a:latin typeface="Helvetica Neue Medium"/>
                  <a:ea typeface="Helvetica Neue Medium"/>
                  <a:cs typeface="Helvetica Neue Medium"/>
                </a:rPr>
                <a:t> process</a:t>
              </a:r>
              <a:endParaRPr sz="1000" kern="0" dirty="0">
                <a:solidFill>
                  <a:srgbClr val="686868"/>
                </a:solidFill>
                <a:latin typeface="Helvetica Neue Medium"/>
                <a:ea typeface="Helvetica Neue Medium"/>
                <a:cs typeface="Helvetica Neue Medium"/>
              </a:endParaRPr>
            </a:p>
          </p:txBody>
        </p:sp>
      </p:grpSp>
      <p:cxnSp>
        <p:nvCxnSpPr>
          <p:cNvPr id="58" name="Curved Connector 57">
            <a:extLst>
              <a:ext uri="{FF2B5EF4-FFF2-40B4-BE49-F238E27FC236}">
                <a16:creationId xmlns:a16="http://schemas.microsoft.com/office/drawing/2014/main" id="{FAABDF65-009D-E646-950E-91C3F86EFA95}"/>
              </a:ext>
            </a:extLst>
          </p:cNvPr>
          <p:cNvCxnSpPr>
            <a:cxnSpLocks/>
            <a:stCxn id="57" idx="3"/>
            <a:endCxn id="10" idx="1"/>
          </p:cNvCxnSpPr>
          <p:nvPr/>
        </p:nvCxnSpPr>
        <p:spPr>
          <a:xfrm>
            <a:off x="3292805" y="608664"/>
            <a:ext cx="353699" cy="6170"/>
          </a:xfrm>
          <a:prstGeom prst="curvedConnector3">
            <a:avLst>
              <a:gd name="adj1" fmla="val 50000"/>
            </a:avLst>
          </a:prstGeom>
          <a:ln w="22225">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ounded Rectangle">
            <a:extLst>
              <a:ext uri="{FF2B5EF4-FFF2-40B4-BE49-F238E27FC236}">
                <a16:creationId xmlns:a16="http://schemas.microsoft.com/office/drawing/2014/main" id="{8A1E93D5-6D11-B245-8E6B-D247A42A10D4}"/>
              </a:ext>
            </a:extLst>
          </p:cNvPr>
          <p:cNvSpPr/>
          <p:nvPr/>
        </p:nvSpPr>
        <p:spPr>
          <a:xfrm>
            <a:off x="5093843" y="253618"/>
            <a:ext cx="1460110" cy="849207"/>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000" kern="0" dirty="0">
                <a:solidFill>
                  <a:srgbClr val="686868"/>
                </a:solidFill>
                <a:latin typeface="Helvetica Neue Medium"/>
                <a:ea typeface="Helvetica Neue Medium"/>
                <a:cs typeface="Helvetica Neue Medium"/>
                <a:sym typeface="Helvetica Neue Medium"/>
              </a:rPr>
              <a:t>Define </a:t>
            </a:r>
            <a:r>
              <a:rPr lang="en-US" sz="1000" kern="0" dirty="0">
                <a:solidFill>
                  <a:srgbClr val="686868"/>
                </a:solidFill>
                <a:latin typeface="Helvetica Neue Medium"/>
                <a:ea typeface="Helvetica Neue Medium"/>
                <a:cs typeface="Helvetica Neue Medium"/>
              </a:rPr>
              <a:t>deployment infrastructure - security</a:t>
            </a:r>
            <a:endParaRPr sz="1000" kern="0" dirty="0">
              <a:solidFill>
                <a:srgbClr val="686868"/>
              </a:solidFill>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49" name="Group 48">
            <a:extLst>
              <a:ext uri="{FF2B5EF4-FFF2-40B4-BE49-F238E27FC236}">
                <a16:creationId xmlns:a16="http://schemas.microsoft.com/office/drawing/2014/main" id="{23FDE9B8-5A7F-9F4E-887C-600412041704}"/>
              </a:ext>
            </a:extLst>
          </p:cNvPr>
          <p:cNvGrpSpPr/>
          <p:nvPr/>
        </p:nvGrpSpPr>
        <p:grpSpPr>
          <a:xfrm>
            <a:off x="3629816" y="1965882"/>
            <a:ext cx="1647011" cy="1366369"/>
            <a:chOff x="3487576" y="1965882"/>
            <a:chExt cx="1647011" cy="1366369"/>
          </a:xfrm>
        </p:grpSpPr>
        <p:pic>
          <p:nvPicPr>
            <p:cNvPr id="51" name="Picture 35" descr="Picture 35">
              <a:extLst>
                <a:ext uri="{FF2B5EF4-FFF2-40B4-BE49-F238E27FC236}">
                  <a16:creationId xmlns:a16="http://schemas.microsoft.com/office/drawing/2014/main" id="{08B80014-9681-7E45-AF63-3A5CA89805B3}"/>
                </a:ext>
              </a:extLst>
            </p:cNvPr>
            <p:cNvPicPr>
              <a:picLocks noChangeAspect="1"/>
            </p:cNvPicPr>
            <p:nvPr/>
          </p:nvPicPr>
          <p:blipFill>
            <a:blip r:embed="rId2"/>
            <a:stretch>
              <a:fillRect/>
            </a:stretch>
          </p:blipFill>
          <p:spPr>
            <a:xfrm>
              <a:off x="3646504" y="1967500"/>
              <a:ext cx="467045" cy="456441"/>
            </a:xfrm>
            <a:prstGeom prst="rect">
              <a:avLst/>
            </a:prstGeom>
            <a:ln w="12700">
              <a:miter lim="400000"/>
            </a:ln>
          </p:spPr>
        </p:pic>
        <p:pic>
          <p:nvPicPr>
            <p:cNvPr id="60" name="Picture 36" descr="Picture 36">
              <a:extLst>
                <a:ext uri="{FF2B5EF4-FFF2-40B4-BE49-F238E27FC236}">
                  <a16:creationId xmlns:a16="http://schemas.microsoft.com/office/drawing/2014/main" id="{CA317DBC-832D-894E-A7E8-E247FD9EB278}"/>
                </a:ext>
              </a:extLst>
            </p:cNvPr>
            <p:cNvPicPr>
              <a:picLocks noChangeAspect="1"/>
            </p:cNvPicPr>
            <p:nvPr/>
          </p:nvPicPr>
          <p:blipFill>
            <a:blip r:embed="rId3"/>
            <a:stretch>
              <a:fillRect/>
            </a:stretch>
          </p:blipFill>
          <p:spPr>
            <a:xfrm>
              <a:off x="4403935" y="1965882"/>
              <a:ext cx="467045" cy="456441"/>
            </a:xfrm>
            <a:prstGeom prst="rect">
              <a:avLst/>
            </a:prstGeom>
            <a:ln w="12700">
              <a:miter lim="400000"/>
            </a:ln>
          </p:spPr>
        </p:pic>
        <p:pic>
          <p:nvPicPr>
            <p:cNvPr id="62" name="Picture 37" descr="Picture 37">
              <a:extLst>
                <a:ext uri="{FF2B5EF4-FFF2-40B4-BE49-F238E27FC236}">
                  <a16:creationId xmlns:a16="http://schemas.microsoft.com/office/drawing/2014/main" id="{5F47B248-3B7C-144C-9763-5D7F90CFDBA0}"/>
                </a:ext>
              </a:extLst>
            </p:cNvPr>
            <p:cNvPicPr>
              <a:picLocks noChangeAspect="1"/>
            </p:cNvPicPr>
            <p:nvPr/>
          </p:nvPicPr>
          <p:blipFill>
            <a:blip r:embed="rId4"/>
            <a:stretch>
              <a:fillRect/>
            </a:stretch>
          </p:blipFill>
          <p:spPr>
            <a:xfrm>
              <a:off x="4678401" y="2849170"/>
              <a:ext cx="456186" cy="445829"/>
            </a:xfrm>
            <a:prstGeom prst="rect">
              <a:avLst/>
            </a:prstGeom>
            <a:ln w="12700">
              <a:miter lim="400000"/>
            </a:ln>
          </p:spPr>
        </p:pic>
        <p:pic>
          <p:nvPicPr>
            <p:cNvPr id="63" name="Picture 38" descr="Picture 38">
              <a:extLst>
                <a:ext uri="{FF2B5EF4-FFF2-40B4-BE49-F238E27FC236}">
                  <a16:creationId xmlns:a16="http://schemas.microsoft.com/office/drawing/2014/main" id="{583C8B42-8C2F-034B-ACB2-043A663D9444}"/>
                </a:ext>
              </a:extLst>
            </p:cNvPr>
            <p:cNvPicPr>
              <a:picLocks noChangeAspect="1"/>
            </p:cNvPicPr>
            <p:nvPr/>
          </p:nvPicPr>
          <p:blipFill>
            <a:blip r:embed="rId5"/>
            <a:stretch>
              <a:fillRect/>
            </a:stretch>
          </p:blipFill>
          <p:spPr>
            <a:xfrm>
              <a:off x="3487576" y="2849170"/>
              <a:ext cx="456451" cy="446088"/>
            </a:xfrm>
            <a:prstGeom prst="rect">
              <a:avLst/>
            </a:prstGeom>
            <a:ln w="12700">
              <a:miter lim="400000"/>
            </a:ln>
          </p:spPr>
        </p:pic>
        <p:pic>
          <p:nvPicPr>
            <p:cNvPr id="64" name="Picture 63">
              <a:extLst>
                <a:ext uri="{FF2B5EF4-FFF2-40B4-BE49-F238E27FC236}">
                  <a16:creationId xmlns:a16="http://schemas.microsoft.com/office/drawing/2014/main" id="{D29DDE8B-F714-674F-A158-AEB6923EDC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849171"/>
              <a:ext cx="503748" cy="483080"/>
            </a:xfrm>
            <a:prstGeom prst="rect">
              <a:avLst/>
            </a:prstGeom>
          </p:spPr>
        </p:pic>
      </p:grp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F22AF0-817B-214C-92DA-EC65901C596C}"/>
              </a:ext>
            </a:extLst>
          </p:cNvPr>
          <p:cNvSpPr/>
          <p:nvPr/>
        </p:nvSpPr>
        <p:spPr>
          <a:xfrm>
            <a:off x="1174830" y="202272"/>
            <a:ext cx="3521779" cy="2094199"/>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499808" y="620886"/>
            <a:ext cx="675022" cy="62848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151464" y="386874"/>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1174829" y="202272"/>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417152" y="381033"/>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446320" y="1279320"/>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3823623" y="440929"/>
            <a:ext cx="1702733" cy="191885"/>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4456498" y="976900"/>
            <a:ext cx="1099026" cy="564120"/>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1852148" y="440929"/>
            <a:ext cx="1666512" cy="476316"/>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1852148" y="917245"/>
            <a:ext cx="2299387" cy="5965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a:off x="1699667" y="1069969"/>
            <a:ext cx="258475" cy="43756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1418051" y="1069969"/>
            <a:ext cx="281616" cy="41870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015903" y="718033"/>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3383028" y="182062"/>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1210594" y="1389926"/>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5"/>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1673118" y="1409153"/>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6"/>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0" idx="2"/>
          </p:cNvCxnSpPr>
          <p:nvPr/>
        </p:nvCxnSpPr>
        <p:spPr>
          <a:xfrm flipH="1" flipV="1">
            <a:off x="2671652" y="2872384"/>
            <a:ext cx="32834" cy="819651"/>
          </a:xfrm>
          <a:prstGeom prst="bentConnector4">
            <a:avLst>
              <a:gd name="adj1" fmla="val -696230"/>
              <a:gd name="adj2" fmla="val 56255"/>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494397" y="3619269"/>
            <a:ext cx="1916720" cy="7276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57065" y="3410435"/>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7"/>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1879499" y="2534728"/>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375" y="2524380"/>
            <a:ext cx="350416" cy="46277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197539" y="3487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1203203" y="3555231"/>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71" name="Group 170">
            <a:extLst>
              <a:ext uri="{FF2B5EF4-FFF2-40B4-BE49-F238E27FC236}">
                <a16:creationId xmlns:a16="http://schemas.microsoft.com/office/drawing/2014/main" id="{45CB7244-D54D-1A41-86F4-EA5913F506F3}"/>
              </a:ext>
            </a:extLst>
          </p:cNvPr>
          <p:cNvGrpSpPr/>
          <p:nvPr/>
        </p:nvGrpSpPr>
        <p:grpSpPr>
          <a:xfrm>
            <a:off x="3772787" y="3581950"/>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9"/>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3"/>
            <a:endCxn id="173" idx="1"/>
          </p:cNvCxnSpPr>
          <p:nvPr/>
        </p:nvCxnSpPr>
        <p:spPr>
          <a:xfrm>
            <a:off x="3528791" y="2755768"/>
            <a:ext cx="391234" cy="102607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13" name="Group 112">
            <a:extLst>
              <a:ext uri="{FF2B5EF4-FFF2-40B4-BE49-F238E27FC236}">
                <a16:creationId xmlns:a16="http://schemas.microsoft.com/office/drawing/2014/main" id="{77E7BBDA-C519-2C4B-A237-E68A8D26AE05}"/>
              </a:ext>
            </a:extLst>
          </p:cNvPr>
          <p:cNvGrpSpPr/>
          <p:nvPr/>
        </p:nvGrpSpPr>
        <p:grpSpPr>
          <a:xfrm>
            <a:off x="3406849" y="1427184"/>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1"/>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3995752" y="1431160"/>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2"/>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2741053" y="1459813"/>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3"/>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1699667" y="1069969"/>
            <a:ext cx="1268908" cy="38984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1852148" y="917245"/>
            <a:ext cx="2374431" cy="5139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1699667" y="1069969"/>
            <a:ext cx="1934704" cy="3572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1281756" y="52385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51160" y="413921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4"/>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561196" y="3758593"/>
            <a:ext cx="854835" cy="581279"/>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58" name="Elbow Connector 157">
            <a:extLst>
              <a:ext uri="{FF2B5EF4-FFF2-40B4-BE49-F238E27FC236}">
                <a16:creationId xmlns:a16="http://schemas.microsoft.com/office/drawing/2014/main" id="{D58E34F3-C3E8-0442-93AD-FCF668A71C4C}"/>
              </a:ext>
            </a:extLst>
          </p:cNvPr>
          <p:cNvCxnSpPr>
            <a:cxnSpLocks/>
            <a:stCxn id="65" idx="0"/>
            <a:endCxn id="140" idx="1"/>
          </p:cNvCxnSpPr>
          <p:nvPr/>
        </p:nvCxnSpPr>
        <p:spPr>
          <a:xfrm rot="5400000" flipH="1" flipV="1">
            <a:off x="731700" y="2328048"/>
            <a:ext cx="772291" cy="1523308"/>
          </a:xfrm>
          <a:prstGeom prst="bentConnector2">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6" name="Rounded Rectangle 5">
            <a:extLst>
              <a:ext uri="{FF2B5EF4-FFF2-40B4-BE49-F238E27FC236}">
                <a16:creationId xmlns:a16="http://schemas.microsoft.com/office/drawing/2014/main" id="{FCC16307-942A-634E-A89E-9EE50A634080}"/>
              </a:ext>
            </a:extLst>
          </p:cNvPr>
          <p:cNvSpPr/>
          <p:nvPr/>
        </p:nvSpPr>
        <p:spPr>
          <a:xfrm>
            <a:off x="5315197" y="184711"/>
            <a:ext cx="2136270" cy="1871447"/>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Storage</a:t>
            </a:r>
          </a:p>
        </p:txBody>
      </p:sp>
      <p:pic>
        <p:nvPicPr>
          <p:cNvPr id="159" name="Picture 158">
            <a:extLst>
              <a:ext uri="{FF2B5EF4-FFF2-40B4-BE49-F238E27FC236}">
                <a16:creationId xmlns:a16="http://schemas.microsoft.com/office/drawing/2014/main" id="{D835FB89-6FB6-B448-8E5C-BCE93D60CFC0}"/>
              </a:ext>
            </a:extLst>
          </p:cNvPr>
          <p:cNvPicPr>
            <a:picLocks noChangeAspect="1"/>
          </p:cNvPicPr>
          <p:nvPr/>
        </p:nvPicPr>
        <p:blipFill>
          <a:blip r:embed="rId15"/>
          <a:stretch>
            <a:fillRect/>
          </a:stretch>
        </p:blipFill>
        <p:spPr>
          <a:xfrm>
            <a:off x="6867308" y="1326503"/>
            <a:ext cx="581394" cy="391551"/>
          </a:xfrm>
          <a:prstGeom prst="rect">
            <a:avLst/>
          </a:prstGeom>
        </p:spPr>
      </p:pic>
      <p:pic>
        <p:nvPicPr>
          <p:cNvPr id="165" name="Picture 164">
            <a:extLst>
              <a:ext uri="{FF2B5EF4-FFF2-40B4-BE49-F238E27FC236}">
                <a16:creationId xmlns:a16="http://schemas.microsoft.com/office/drawing/2014/main" id="{3267E45D-59D6-7847-82F9-535B3268FC68}"/>
              </a:ext>
            </a:extLst>
          </p:cNvPr>
          <p:cNvPicPr>
            <a:picLocks noChangeAspect="1"/>
          </p:cNvPicPr>
          <p:nvPr/>
        </p:nvPicPr>
        <p:blipFill>
          <a:blip r:embed="rId16"/>
          <a:stretch>
            <a:fillRect/>
          </a:stretch>
        </p:blipFill>
        <p:spPr>
          <a:xfrm>
            <a:off x="6947932" y="883663"/>
            <a:ext cx="344933" cy="367929"/>
          </a:xfrm>
          <a:prstGeom prst="rect">
            <a:avLst/>
          </a:prstGeom>
        </p:spPr>
      </p:pic>
      <p:pic>
        <p:nvPicPr>
          <p:cNvPr id="166" name="Picture 165">
            <a:extLst>
              <a:ext uri="{FF2B5EF4-FFF2-40B4-BE49-F238E27FC236}">
                <a16:creationId xmlns:a16="http://schemas.microsoft.com/office/drawing/2014/main" id="{A87406A5-36E4-1D45-A9C3-4B4182907174}"/>
              </a:ext>
            </a:extLst>
          </p:cNvPr>
          <p:cNvPicPr>
            <a:picLocks noChangeAspect="1"/>
          </p:cNvPicPr>
          <p:nvPr/>
        </p:nvPicPr>
        <p:blipFill>
          <a:blip r:embed="rId17"/>
          <a:stretch>
            <a:fillRect/>
          </a:stretch>
        </p:blipFill>
        <p:spPr>
          <a:xfrm>
            <a:off x="6043171" y="1746345"/>
            <a:ext cx="748680" cy="209376"/>
          </a:xfrm>
          <a:prstGeom prst="rect">
            <a:avLst/>
          </a:prstGeom>
        </p:spPr>
      </p:pic>
      <p:pic>
        <p:nvPicPr>
          <p:cNvPr id="167" name="Picture 166">
            <a:extLst>
              <a:ext uri="{FF2B5EF4-FFF2-40B4-BE49-F238E27FC236}">
                <a16:creationId xmlns:a16="http://schemas.microsoft.com/office/drawing/2014/main" id="{7152EF6F-9EBD-844E-B4B7-B656D0722261}"/>
              </a:ext>
            </a:extLst>
          </p:cNvPr>
          <p:cNvPicPr>
            <a:picLocks noChangeAspect="1"/>
          </p:cNvPicPr>
          <p:nvPr/>
        </p:nvPicPr>
        <p:blipFill>
          <a:blip r:embed="rId18"/>
          <a:stretch>
            <a:fillRect/>
          </a:stretch>
        </p:blipFill>
        <p:spPr>
          <a:xfrm flipH="1">
            <a:off x="6907268" y="440823"/>
            <a:ext cx="449489" cy="367929"/>
          </a:xfrm>
          <a:prstGeom prst="rect">
            <a:avLst/>
          </a:prstGeom>
        </p:spPr>
      </p:pic>
      <p:sp>
        <p:nvSpPr>
          <p:cNvPr id="168" name="Rounded Rectangle 167">
            <a:extLst>
              <a:ext uri="{FF2B5EF4-FFF2-40B4-BE49-F238E27FC236}">
                <a16:creationId xmlns:a16="http://schemas.microsoft.com/office/drawing/2014/main" id="{5C5F296C-B167-D945-AA43-F684CEDCAE2C}"/>
              </a:ext>
            </a:extLst>
          </p:cNvPr>
          <p:cNvSpPr/>
          <p:nvPr/>
        </p:nvSpPr>
        <p:spPr>
          <a:xfrm>
            <a:off x="1176603" y="2363817"/>
            <a:ext cx="3556249" cy="800572"/>
          </a:xfrm>
          <a:prstGeom prst="roundRect">
            <a:avLst>
              <a:gd name="adj" fmla="val 6667"/>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 motion</a:t>
            </a:r>
          </a:p>
        </p:txBody>
      </p:sp>
      <p:sp>
        <p:nvSpPr>
          <p:cNvPr id="169" name="Rounded Rectangle 168">
            <a:extLst>
              <a:ext uri="{FF2B5EF4-FFF2-40B4-BE49-F238E27FC236}">
                <a16:creationId xmlns:a16="http://schemas.microsoft.com/office/drawing/2014/main" id="{82BFF5A0-4E55-9D42-829C-0C882C895236}"/>
              </a:ext>
            </a:extLst>
          </p:cNvPr>
          <p:cNvSpPr/>
          <p:nvPr/>
        </p:nvSpPr>
        <p:spPr>
          <a:xfrm>
            <a:off x="5639350" y="2895431"/>
            <a:ext cx="2136270" cy="887383"/>
          </a:xfrm>
          <a:prstGeom prst="roundRect">
            <a:avLst>
              <a:gd name="adj" fmla="val 666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Real Time Analytics and AI</a:t>
            </a:r>
          </a:p>
        </p:txBody>
      </p:sp>
      <p:sp>
        <p:nvSpPr>
          <p:cNvPr id="182" name="Rounded Rectangle 181">
            <a:extLst>
              <a:ext uri="{FF2B5EF4-FFF2-40B4-BE49-F238E27FC236}">
                <a16:creationId xmlns:a16="http://schemas.microsoft.com/office/drawing/2014/main" id="{111523BE-EA24-D948-AC51-BEA31216D2B7}"/>
              </a:ext>
            </a:extLst>
          </p:cNvPr>
          <p:cNvSpPr/>
          <p:nvPr/>
        </p:nvSpPr>
        <p:spPr>
          <a:xfrm>
            <a:off x="1148038" y="3422448"/>
            <a:ext cx="3584814" cy="887383"/>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Ingestion</a:t>
            </a:r>
          </a:p>
        </p:txBody>
      </p:sp>
      <p:cxnSp>
        <p:nvCxnSpPr>
          <p:cNvPr id="185" name="Elbow Connector 184">
            <a:extLst>
              <a:ext uri="{FF2B5EF4-FFF2-40B4-BE49-F238E27FC236}">
                <a16:creationId xmlns:a16="http://schemas.microsoft.com/office/drawing/2014/main" id="{02DC96DC-9FD0-B941-A9AD-C009731010F0}"/>
              </a:ext>
            </a:extLst>
          </p:cNvPr>
          <p:cNvCxnSpPr>
            <a:cxnSpLocks/>
            <a:stCxn id="169" idx="1"/>
            <a:endCxn id="141" idx="3"/>
          </p:cNvCxnSpPr>
          <p:nvPr/>
        </p:nvCxnSpPr>
        <p:spPr>
          <a:xfrm rot="10800000">
            <a:off x="3528792" y="2755769"/>
            <a:ext cx="2110559" cy="583355"/>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259D993A-6ACF-C04C-9AD5-A036ECCD6835}"/>
              </a:ext>
            </a:extLst>
          </p:cNvPr>
          <p:cNvGrpSpPr/>
          <p:nvPr/>
        </p:nvGrpSpPr>
        <p:grpSpPr>
          <a:xfrm>
            <a:off x="5929541" y="2972022"/>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19"/>
            <a:stretch>
              <a:fillRect/>
            </a:stretch>
          </p:blipFill>
          <p:spPr>
            <a:xfrm>
              <a:off x="397918" y="2240628"/>
              <a:ext cx="520410" cy="511879"/>
            </a:xfrm>
            <a:prstGeom prst="rect">
              <a:avLst/>
            </a:prstGeom>
          </p:spPr>
        </p:pic>
      </p:grpSp>
      <p:grpSp>
        <p:nvGrpSpPr>
          <p:cNvPr id="188" name="Group 187">
            <a:extLst>
              <a:ext uri="{FF2B5EF4-FFF2-40B4-BE49-F238E27FC236}">
                <a16:creationId xmlns:a16="http://schemas.microsoft.com/office/drawing/2014/main" id="{3E94FDF6-9743-074F-95F4-E1C084992B33}"/>
              </a:ext>
            </a:extLst>
          </p:cNvPr>
          <p:cNvGrpSpPr/>
          <p:nvPr/>
        </p:nvGrpSpPr>
        <p:grpSpPr>
          <a:xfrm>
            <a:off x="6836627" y="300714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20"/>
            <a:stretch>
              <a:fillRect/>
            </a:stretch>
          </p:blipFill>
          <p:spPr>
            <a:xfrm>
              <a:off x="6789649" y="805792"/>
              <a:ext cx="324229" cy="339668"/>
            </a:xfrm>
            <a:prstGeom prst="rect">
              <a:avLst/>
            </a:prstGeom>
          </p:spPr>
        </p:pic>
      </p:grpSp>
      <p:cxnSp>
        <p:nvCxnSpPr>
          <p:cNvPr id="186" name="Straight Connector 185">
            <a:extLst>
              <a:ext uri="{FF2B5EF4-FFF2-40B4-BE49-F238E27FC236}">
                <a16:creationId xmlns:a16="http://schemas.microsoft.com/office/drawing/2014/main" id="{43004DCD-93B4-C149-B72E-DBECC14A9DD4}"/>
              </a:ext>
            </a:extLst>
          </p:cNvPr>
          <p:cNvCxnSpPr>
            <a:cxnSpLocks/>
            <a:endCxn id="140" idx="0"/>
          </p:cNvCxnSpPr>
          <p:nvPr/>
        </p:nvCxnSpPr>
        <p:spPr>
          <a:xfrm>
            <a:off x="1894146" y="917245"/>
            <a:ext cx="777506" cy="16174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87" name="Elbow Connector 186">
            <a:extLst>
              <a:ext uri="{FF2B5EF4-FFF2-40B4-BE49-F238E27FC236}">
                <a16:creationId xmlns:a16="http://schemas.microsoft.com/office/drawing/2014/main" id="{D673C7F8-01AA-A146-88B8-7FFB328EEF19}"/>
              </a:ext>
            </a:extLst>
          </p:cNvPr>
          <p:cNvCxnSpPr>
            <a:cxnSpLocks/>
            <a:stCxn id="173" idx="0"/>
            <a:endCxn id="6" idx="2"/>
          </p:cNvCxnSpPr>
          <p:nvPr/>
        </p:nvCxnSpPr>
        <p:spPr>
          <a:xfrm rot="5400000" flipH="1" flipV="1">
            <a:off x="4409403" y="1707482"/>
            <a:ext cx="1625252" cy="2322605"/>
          </a:xfrm>
          <a:prstGeom prst="bentConnector3">
            <a:avLst>
              <a:gd name="adj1" fmla="val 72886"/>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pic>
        <p:nvPicPr>
          <p:cNvPr id="195" name="Picture 194">
            <a:extLst>
              <a:ext uri="{FF2B5EF4-FFF2-40B4-BE49-F238E27FC236}">
                <a16:creationId xmlns:a16="http://schemas.microsoft.com/office/drawing/2014/main" id="{5D313618-B8BA-E340-9092-206C9D518694}"/>
              </a:ext>
            </a:extLst>
          </p:cNvPr>
          <p:cNvPicPr>
            <a:picLocks noChangeAspect="1"/>
          </p:cNvPicPr>
          <p:nvPr/>
        </p:nvPicPr>
        <p:blipFill>
          <a:blip r:embed="rId21"/>
          <a:stretch>
            <a:fillRect/>
          </a:stretch>
        </p:blipFill>
        <p:spPr>
          <a:xfrm>
            <a:off x="1149679" y="2076530"/>
            <a:ext cx="262059" cy="239597"/>
          </a:xfrm>
          <a:prstGeom prst="rect">
            <a:avLst/>
          </a:prstGeom>
        </p:spPr>
      </p:pic>
      <p:pic>
        <p:nvPicPr>
          <p:cNvPr id="196" name="Picture 195">
            <a:extLst>
              <a:ext uri="{FF2B5EF4-FFF2-40B4-BE49-F238E27FC236}">
                <a16:creationId xmlns:a16="http://schemas.microsoft.com/office/drawing/2014/main" id="{60CD6DD5-93F8-DE44-9EC3-72FD84FB79FA}"/>
              </a:ext>
            </a:extLst>
          </p:cNvPr>
          <p:cNvPicPr>
            <a:picLocks noChangeAspect="1"/>
          </p:cNvPicPr>
          <p:nvPr/>
        </p:nvPicPr>
        <p:blipFill>
          <a:blip r:embed="rId21"/>
          <a:stretch>
            <a:fillRect/>
          </a:stretch>
        </p:blipFill>
        <p:spPr>
          <a:xfrm>
            <a:off x="1007611" y="3003847"/>
            <a:ext cx="262059" cy="239597"/>
          </a:xfrm>
          <a:prstGeom prst="rect">
            <a:avLst/>
          </a:prstGeom>
        </p:spPr>
      </p:pic>
      <p:pic>
        <p:nvPicPr>
          <p:cNvPr id="88" name="Picture 87">
            <a:extLst>
              <a:ext uri="{FF2B5EF4-FFF2-40B4-BE49-F238E27FC236}">
                <a16:creationId xmlns:a16="http://schemas.microsoft.com/office/drawing/2014/main" id="{B56E3836-D43B-484B-8441-F32DC78F01D0}"/>
              </a:ext>
            </a:extLst>
          </p:cNvPr>
          <p:cNvPicPr>
            <a:picLocks noChangeAspect="1"/>
          </p:cNvPicPr>
          <p:nvPr/>
        </p:nvPicPr>
        <p:blipFill>
          <a:blip r:embed="rId22"/>
          <a:stretch>
            <a:fillRect/>
          </a:stretch>
        </p:blipFill>
        <p:spPr>
          <a:xfrm>
            <a:off x="5233149" y="1900448"/>
            <a:ext cx="254000" cy="228600"/>
          </a:xfrm>
          <a:prstGeom prst="rect">
            <a:avLst/>
          </a:prstGeom>
        </p:spPr>
      </p:pic>
      <p:pic>
        <p:nvPicPr>
          <p:cNvPr id="198" name="Picture 197">
            <a:extLst>
              <a:ext uri="{FF2B5EF4-FFF2-40B4-BE49-F238E27FC236}">
                <a16:creationId xmlns:a16="http://schemas.microsoft.com/office/drawing/2014/main" id="{3B33707F-FCAB-B148-8711-5C0D4E415B05}"/>
              </a:ext>
            </a:extLst>
          </p:cNvPr>
          <p:cNvPicPr>
            <a:picLocks noChangeAspect="1"/>
          </p:cNvPicPr>
          <p:nvPr/>
        </p:nvPicPr>
        <p:blipFill>
          <a:blip r:embed="rId22"/>
          <a:stretch>
            <a:fillRect/>
          </a:stretch>
        </p:blipFill>
        <p:spPr>
          <a:xfrm>
            <a:off x="5525032" y="3649178"/>
            <a:ext cx="254000" cy="228600"/>
          </a:xfrm>
          <a:prstGeom prst="rect">
            <a:avLst/>
          </a:prstGeom>
        </p:spPr>
      </p:pic>
      <p:pic>
        <p:nvPicPr>
          <p:cNvPr id="199" name="Picture 198">
            <a:extLst>
              <a:ext uri="{FF2B5EF4-FFF2-40B4-BE49-F238E27FC236}">
                <a16:creationId xmlns:a16="http://schemas.microsoft.com/office/drawing/2014/main" id="{466617BD-4F22-FF46-96C8-C9D0D0511557}"/>
              </a:ext>
            </a:extLst>
          </p:cNvPr>
          <p:cNvPicPr>
            <a:picLocks noChangeAspect="1"/>
          </p:cNvPicPr>
          <p:nvPr/>
        </p:nvPicPr>
        <p:blipFill>
          <a:blip r:embed="rId22"/>
          <a:stretch>
            <a:fillRect/>
          </a:stretch>
        </p:blipFill>
        <p:spPr>
          <a:xfrm>
            <a:off x="1061130" y="4224652"/>
            <a:ext cx="254000" cy="228600"/>
          </a:xfrm>
          <a:prstGeom prst="rect">
            <a:avLst/>
          </a:prstGeom>
        </p:spPr>
      </p:pic>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08F96-B9DE-EE42-A790-390BEA983700}"/>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36650</TotalTime>
  <Words>2574</Words>
  <Application>Microsoft Macintosh PowerPoint</Application>
  <PresentationFormat>On-screen Show (16:9)</PresentationFormat>
  <Paragraphs>608</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354</cp:revision>
  <dcterms:created xsi:type="dcterms:W3CDTF">2019-01-17T23:14:09Z</dcterms:created>
  <dcterms:modified xsi:type="dcterms:W3CDTF">2021-02-10T02:26:03Z</dcterms:modified>
</cp:coreProperties>
</file>